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sma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sma-NO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3867-0ACF-4EB0-BEBA-1E0A8597998E}" type="datetimeFigureOut">
              <a:rPr lang="sma-NO" smtClean="0"/>
              <a:t>09.11.2021</a:t>
            </a:fld>
            <a:endParaRPr lang="sma-NO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EDF1-3731-4344-B498-2779C9D76E99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1614671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3867-0ACF-4EB0-BEBA-1E0A8597998E}" type="datetimeFigureOut">
              <a:rPr lang="sma-NO" smtClean="0"/>
              <a:t>09.11.2021</a:t>
            </a:fld>
            <a:endParaRPr lang="sma-NO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EDF1-3731-4344-B498-2779C9D76E99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1970899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3867-0ACF-4EB0-BEBA-1E0A8597998E}" type="datetimeFigureOut">
              <a:rPr lang="sma-NO" smtClean="0"/>
              <a:t>09.11.2021</a:t>
            </a:fld>
            <a:endParaRPr lang="sma-NO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EDF1-3731-4344-B498-2779C9D76E99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1990719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3867-0ACF-4EB0-BEBA-1E0A8597998E}" type="datetimeFigureOut">
              <a:rPr lang="sma-NO" smtClean="0"/>
              <a:t>09.11.2021</a:t>
            </a:fld>
            <a:endParaRPr lang="sma-NO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EDF1-3731-4344-B498-2779C9D76E99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3190020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3867-0ACF-4EB0-BEBA-1E0A8597998E}" type="datetimeFigureOut">
              <a:rPr lang="sma-NO" smtClean="0"/>
              <a:t>09.11.2021</a:t>
            </a:fld>
            <a:endParaRPr lang="sma-NO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EDF1-3731-4344-B498-2779C9D76E99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2491057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3867-0ACF-4EB0-BEBA-1E0A8597998E}" type="datetimeFigureOut">
              <a:rPr lang="sma-NO" smtClean="0"/>
              <a:t>09.11.2021</a:t>
            </a:fld>
            <a:endParaRPr lang="sma-NO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EDF1-3731-4344-B498-2779C9D76E99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1843474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3867-0ACF-4EB0-BEBA-1E0A8597998E}" type="datetimeFigureOut">
              <a:rPr lang="sma-NO" smtClean="0"/>
              <a:t>09.11.2021</a:t>
            </a:fld>
            <a:endParaRPr lang="sma-NO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EDF1-3731-4344-B498-2779C9D76E99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60927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3867-0ACF-4EB0-BEBA-1E0A8597998E}" type="datetimeFigureOut">
              <a:rPr lang="sma-NO" smtClean="0"/>
              <a:t>09.11.2021</a:t>
            </a:fld>
            <a:endParaRPr lang="sma-NO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EDF1-3731-4344-B498-2779C9D76E99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3308919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3867-0ACF-4EB0-BEBA-1E0A8597998E}" type="datetimeFigureOut">
              <a:rPr lang="sma-NO" smtClean="0"/>
              <a:t>09.11.2021</a:t>
            </a:fld>
            <a:endParaRPr lang="sma-NO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EDF1-3731-4344-B498-2779C9D76E99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1864993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3867-0ACF-4EB0-BEBA-1E0A8597998E}" type="datetimeFigureOut">
              <a:rPr lang="sma-NO" smtClean="0"/>
              <a:t>09.11.2021</a:t>
            </a:fld>
            <a:endParaRPr lang="sma-NO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EDF1-3731-4344-B498-2779C9D76E99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1155783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ma-NO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3867-0ACF-4EB0-BEBA-1E0A8597998E}" type="datetimeFigureOut">
              <a:rPr lang="sma-NO" smtClean="0"/>
              <a:t>09.11.2021</a:t>
            </a:fld>
            <a:endParaRPr lang="sma-NO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EDF1-3731-4344-B498-2779C9D76E99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1002888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63867-0ACF-4EB0-BEBA-1E0A8597998E}" type="datetimeFigureOut">
              <a:rPr lang="sma-NO" smtClean="0"/>
              <a:t>09.11.2021</a:t>
            </a:fld>
            <a:endParaRPr lang="sma-NO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ma-NO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9EDF1-3731-4344-B498-2779C9D76E99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880646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ma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327546"/>
            <a:ext cx="10439399" cy="5849417"/>
          </a:xfrm>
        </p:spPr>
        <p:txBody>
          <a:bodyPr>
            <a:normAutofit fontScale="92500"/>
          </a:bodyPr>
          <a:lstStyle/>
          <a:p>
            <a:endParaRPr lang="en-US" sz="3600" b="1" dirty="0" smtClean="0"/>
          </a:p>
          <a:p>
            <a:r>
              <a:rPr lang="ru-RU" sz="3600" b="1" dirty="0" smtClean="0">
                <a:solidFill>
                  <a:srgbClr val="0070C0"/>
                </a:solidFill>
              </a:rPr>
              <a:t>Лекция </a:t>
            </a:r>
            <a:r>
              <a:rPr lang="ru-RU" sz="3600" b="1" dirty="0">
                <a:solidFill>
                  <a:srgbClr val="0070C0"/>
                </a:solidFill>
              </a:rPr>
              <a:t>8.</a:t>
            </a:r>
            <a:r>
              <a:rPr lang="ru-RU" sz="3600" dirty="0">
                <a:solidFill>
                  <a:srgbClr val="0070C0"/>
                </a:solidFill>
              </a:rPr>
              <a:t> Электрокинетические явления и свойства </a:t>
            </a:r>
            <a:r>
              <a:rPr lang="ru-RU" sz="3600" dirty="0" err="1" smtClean="0">
                <a:solidFill>
                  <a:srgbClr val="0070C0"/>
                </a:solidFill>
              </a:rPr>
              <a:t>наночастиц</a:t>
            </a:r>
            <a:endParaRPr lang="ru-RU" sz="3600" dirty="0" smtClean="0"/>
          </a:p>
          <a:p>
            <a:r>
              <a:rPr lang="ru-RU" sz="3600" dirty="0"/>
              <a:t>Электрокинетические явления, такие как электрофорез и </a:t>
            </a:r>
            <a:r>
              <a:rPr lang="ru-RU" sz="3600" dirty="0" err="1"/>
              <a:t>электроосмос</a:t>
            </a:r>
            <a:r>
              <a:rPr lang="ru-RU" sz="3600" dirty="0"/>
              <a:t>, </a:t>
            </a:r>
            <a:r>
              <a:rPr lang="ru-RU" sz="3600" dirty="0" err="1" smtClean="0"/>
              <a:t>характены</a:t>
            </a:r>
            <a:r>
              <a:rPr lang="ru-RU" sz="3600" dirty="0" smtClean="0"/>
              <a:t>  для </a:t>
            </a:r>
            <a:r>
              <a:rPr lang="ru-RU" sz="3600" dirty="0" err="1" smtClean="0"/>
              <a:t>наночастиц</a:t>
            </a:r>
            <a:r>
              <a:rPr lang="ru-RU" sz="3600" dirty="0" smtClean="0"/>
              <a:t>.</a:t>
            </a:r>
            <a:endParaRPr lang="ru-RU" sz="3600" dirty="0"/>
          </a:p>
          <a:p>
            <a:r>
              <a:rPr lang="ru-RU" sz="3600" dirty="0"/>
              <a:t>Электрофорез - это движение частиц дисперсной фазы под действием внешнего электрического поля.</a:t>
            </a:r>
          </a:p>
          <a:p>
            <a:r>
              <a:rPr lang="ru-RU" sz="3600" dirty="0" err="1"/>
              <a:t>Электроосмос</a:t>
            </a:r>
            <a:r>
              <a:rPr lang="ru-RU" sz="3600" dirty="0"/>
              <a:t> - это направленное движение частиц дисперсионной среды под действием приложенной разности потенциалов.</a:t>
            </a:r>
            <a:endParaRPr lang="sma-NO" dirty="0"/>
          </a:p>
        </p:txBody>
      </p:sp>
      <p:pic>
        <p:nvPicPr>
          <p:cNvPr id="4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900" y="0"/>
            <a:ext cx="892810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428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723331" y="464024"/>
                <a:ext cx="11054687" cy="5712939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ru-RU" sz="3200" dirty="0" smtClean="0">
                    <a:solidFill>
                      <a:srgbClr val="0070C0"/>
                    </a:solidFill>
                  </a:rPr>
                  <a:t>Электрофоретическая </a:t>
                </a:r>
                <a:r>
                  <a:rPr lang="ru-RU" sz="3200" dirty="0">
                    <a:solidFill>
                      <a:srgbClr val="0070C0"/>
                    </a:solidFill>
                  </a:rPr>
                  <a:t>подвижность </a:t>
                </a:r>
                <a:r>
                  <a:rPr lang="ru-RU" sz="3200" dirty="0"/>
                  <a:t>- один из важнейших параметров, характеризующих </a:t>
                </a:r>
                <a:r>
                  <a:rPr lang="ru-RU" sz="3200" dirty="0" err="1"/>
                  <a:t>электроосмос</a:t>
                </a:r>
                <a:r>
                  <a:rPr lang="ru-RU" sz="3200" dirty="0"/>
                  <a:t> и электрофорез. </a:t>
                </a:r>
                <a:endParaRPr lang="ru-RU" sz="3200" dirty="0" smtClean="0"/>
              </a:p>
              <a:p>
                <a:r>
                  <a:rPr lang="ru-RU" sz="3200" dirty="0" err="1" smtClean="0"/>
                  <a:t>зависи</a:t>
                </a:r>
                <a:r>
                  <a:rPr lang="kk-KZ" sz="3200" dirty="0"/>
                  <a:t>т</a:t>
                </a:r>
                <a:r>
                  <a:rPr lang="ru-RU" sz="3200" dirty="0" smtClean="0"/>
                  <a:t> </a:t>
                </a:r>
                <a:r>
                  <a:rPr lang="ru-RU" sz="3200" dirty="0"/>
                  <a:t>от времени контакта </a:t>
                </a:r>
                <a:r>
                  <a:rPr lang="ru-RU" sz="3200" dirty="0" err="1"/>
                  <a:t>наночастиц</a:t>
                </a:r>
                <a:r>
                  <a:rPr lang="ru-RU" sz="3200" dirty="0"/>
                  <a:t> с раствором. </a:t>
                </a:r>
                <a:endParaRPr lang="ru-RU" sz="3200" dirty="0" smtClean="0"/>
              </a:p>
              <a:p>
                <a:r>
                  <a:rPr lang="ru-RU" sz="3200" dirty="0" smtClean="0"/>
                  <a:t>При </a:t>
                </a:r>
                <a:r>
                  <a:rPr lang="ru-RU" sz="3200" dirty="0"/>
                  <a:t>перекрытии </a:t>
                </a:r>
                <a:r>
                  <a:rPr lang="ru-RU" sz="3200" dirty="0" smtClean="0"/>
                  <a:t>ДЭС </a:t>
                </a:r>
                <a:r>
                  <a:rPr lang="ru-RU" sz="3200" dirty="0"/>
                  <a:t>и </a:t>
                </a:r>
                <a:r>
                  <a:rPr lang="en-GB" sz="3200" i="1" dirty="0"/>
                  <a:t>r/λ</a:t>
                </a:r>
                <a:r>
                  <a:rPr lang="en-GB" sz="3200" dirty="0"/>
                  <a:t>&lt;&lt;1</a:t>
                </a:r>
                <a:r>
                  <a:rPr lang="ru-RU" sz="3200" dirty="0" smtClean="0"/>
                  <a:t> </a:t>
                </a:r>
                <a:r>
                  <a:rPr lang="ru-RU" sz="3200" dirty="0"/>
                  <a:t>скорость </a:t>
                </a:r>
                <a:r>
                  <a:rPr lang="ru-RU" sz="3200" dirty="0" err="1"/>
                  <a:t>электроосмоса</a:t>
                </a:r>
                <a:r>
                  <a:rPr lang="ru-RU" sz="3200" dirty="0"/>
                  <a:t> уменьшается и определяется соотношением</a:t>
                </a:r>
                <a:r>
                  <a:rPr lang="ru-RU" sz="3200" dirty="0" smtClean="0"/>
                  <a:t>:</a:t>
                </a:r>
                <a:endParaRPr lang="sma-NO" sz="3200" dirty="0"/>
              </a:p>
              <a:p>
                <a:endParaRPr lang="kk-KZ" sz="320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sma-NO" sz="3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  <m:sup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  <m:r>
                      <a:rPr lang="en-GB" sz="32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ma-NO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en-GB" sz="32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3200" i="1" dirty="0"/>
                  <a:t>f(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),</m:t>
                    </m:r>
                  </m:oMath>
                </a14:m>
                <a:r>
                  <a:rPr lang="en-GB" sz="3200" dirty="0"/>
                  <a:t>				</a:t>
                </a:r>
                <a:r>
                  <a:rPr lang="en-GB" sz="3200" dirty="0" smtClean="0"/>
                  <a:t>(5)</a:t>
                </a:r>
                <a:endParaRPr lang="sma-NO" sz="3200" dirty="0"/>
              </a:p>
              <a:p>
                <a:pPr marL="0" indent="0">
                  <a:buNone/>
                </a:pPr>
                <a:endParaRPr lang="ru-RU" sz="3200" dirty="0"/>
              </a:p>
              <a:p>
                <a:pPr marL="0" indent="0">
                  <a:buNone/>
                </a:pPr>
                <a:r>
                  <a:rPr lang="ru-RU" sz="3200" dirty="0" smtClean="0"/>
                  <a:t>где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ma-NO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ru-RU" sz="3200" dirty="0" smtClean="0"/>
                  <a:t> </a:t>
                </a:r>
                <a:r>
                  <a:rPr lang="ru-RU" sz="3200" dirty="0"/>
                  <a:t>- линейная скорость </a:t>
                </a:r>
                <a:r>
                  <a:rPr lang="ru-RU" sz="3200" dirty="0" err="1"/>
                  <a:t>электроосмоса</a:t>
                </a:r>
                <a:r>
                  <a:rPr lang="ru-RU" sz="3200" dirty="0"/>
                  <a:t> по формуле (4); f (𝑟 / 𝜆) - функция, зависящая от сечения </a:t>
                </a:r>
                <a:r>
                  <a:rPr lang="ru-RU" sz="3200" dirty="0" err="1"/>
                  <a:t>нанокапилляра</a:t>
                </a:r>
                <a:r>
                  <a:rPr lang="ru-RU" sz="3200" dirty="0"/>
                  <a:t>.</a:t>
                </a:r>
                <a:endParaRPr lang="sma-NO" sz="32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3331" y="464024"/>
                <a:ext cx="11054687" cy="5712939"/>
              </a:xfrm>
              <a:blipFill rotWithShape="0">
                <a:blip r:embed="rId2"/>
                <a:stretch>
                  <a:fillRect l="-1434" t="-2241" r="-1434"/>
                </a:stretch>
              </a:blipFill>
            </p:spPr>
            <p:txBody>
              <a:bodyPr/>
              <a:lstStyle/>
              <a:p>
                <a:r>
                  <a:rPr lang="sma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063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-8888218" y="1981199"/>
            <a:ext cx="56611796" cy="50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2656103"/>
              </p:ext>
            </p:extLst>
          </p:nvPr>
        </p:nvGraphicFramePr>
        <p:xfrm>
          <a:off x="3810001" y="1991087"/>
          <a:ext cx="3892061" cy="14595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Уравнение" r:id="rId3" imgW="837836" imgH="317362" progId="Equation.3">
                  <p:embed/>
                </p:oleObj>
              </mc:Choice>
              <mc:Fallback>
                <p:oleObj name="Уравнение" r:id="rId3" imgW="837836" imgH="317362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1" y="1991087"/>
                        <a:ext cx="3892061" cy="14595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-5459958" y="5029204"/>
            <a:ext cx="4231212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4566040"/>
              </p:ext>
            </p:extLst>
          </p:nvPr>
        </p:nvGraphicFramePr>
        <p:xfrm>
          <a:off x="2913185" y="4736303"/>
          <a:ext cx="5685692" cy="1398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Уравнение" r:id="rId5" imgW="1637589" imgH="393529" progId="Equation.3">
                  <p:embed/>
                </p:oleObj>
              </mc:Choice>
              <mc:Fallback>
                <p:oleObj name="Уравнение" r:id="rId5" imgW="1637589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3185" y="4736303"/>
                        <a:ext cx="5685692" cy="13987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364566" y="826867"/>
            <a:ext cx="96785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</a:rPr>
              <a:t>Электрофоретическая подвижность </a:t>
            </a:r>
            <a:r>
              <a:rPr lang="ru-RU" sz="2800" dirty="0" smtClean="0"/>
              <a:t>с учетом параметра Дебая  - величина, обратная толщине диффузного слоя и размера частицы</a:t>
            </a:r>
            <a:endParaRPr lang="sma-NO" sz="28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043138" y="826867"/>
            <a:ext cx="409575" cy="59055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956603" y="3612272"/>
            <a:ext cx="818739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шарообразных частиц она передается аппроксимирующей формулой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Охсима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sma-NO" sz="2800" dirty="0"/>
          </a:p>
        </p:txBody>
      </p:sp>
    </p:spTree>
    <p:extLst>
      <p:ext uri="{BB962C8B-B14F-4D97-AF65-F5344CB8AC3E}">
        <p14:creationId xmlns:p14="http://schemas.microsoft.com/office/powerpoint/2010/main" val="172813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1243012" y="1620934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altLang="sma-NO" sz="4000" dirty="0" smtClean="0"/>
              <a:t>Вопросы?</a:t>
            </a:r>
          </a:p>
          <a:p>
            <a:pPr marL="0" indent="0">
              <a:buNone/>
            </a:pPr>
            <a:endParaRPr lang="ru-RU" altLang="sma-NO" sz="4000" dirty="0"/>
          </a:p>
          <a:p>
            <a:pPr marL="0" indent="0">
              <a:buNone/>
            </a:pPr>
            <a:endParaRPr lang="ru-RU" altLang="sma-NO" sz="4000" dirty="0" smtClean="0"/>
          </a:p>
          <a:p>
            <a:pPr marL="0" indent="0">
              <a:buNone/>
            </a:pPr>
            <a:endParaRPr lang="ru-RU" altLang="sma-NO" sz="4000" dirty="0"/>
          </a:p>
          <a:p>
            <a:pPr marL="0" indent="0">
              <a:buNone/>
            </a:pPr>
            <a:r>
              <a:rPr lang="ru-RU" altLang="sma-NO" sz="4000" dirty="0" smtClean="0"/>
              <a:t>Спасибо за внимание</a:t>
            </a:r>
            <a:r>
              <a:rPr lang="en-US" altLang="sma-NO" sz="4000" dirty="0" smtClean="0"/>
              <a:t>!</a:t>
            </a:r>
          </a:p>
          <a:p>
            <a:pPr marL="0" indent="0">
              <a:buNone/>
            </a:pPr>
            <a:endParaRPr lang="en-US" altLang="sma-NO" dirty="0" smtClean="0"/>
          </a:p>
          <a:p>
            <a:pPr marL="0" indent="0">
              <a:buNone/>
            </a:pPr>
            <a:endParaRPr lang="en-US" altLang="sma-NO" dirty="0"/>
          </a:p>
          <a:p>
            <a:pPr marL="0" indent="0">
              <a:buNone/>
            </a:pPr>
            <a:endParaRPr lang="en-US" altLang="sma-NO" dirty="0"/>
          </a:p>
          <a:p>
            <a:pPr marL="0" indent="0" algn="r">
              <a:buNone/>
            </a:pPr>
            <a:r>
              <a:rPr lang="en-US" altLang="sma-NO" sz="1600" i="1" dirty="0" smtClean="0">
                <a:solidFill>
                  <a:srgbClr val="0070C0"/>
                </a:solidFill>
              </a:rPr>
              <a:t>Akbota.Adilbekova@kaznu.kz</a:t>
            </a:r>
            <a:endParaRPr lang="ru-RU" altLang="sma-NO" sz="1600" i="1" dirty="0" smtClean="0">
              <a:solidFill>
                <a:srgbClr val="0070C0"/>
              </a:solidFill>
            </a:endParaRPr>
          </a:p>
        </p:txBody>
      </p:sp>
      <p:pic>
        <p:nvPicPr>
          <p:cNvPr id="17411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0" y="141289"/>
            <a:ext cx="892810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4" descr="Химия — Википед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523" y="4759089"/>
            <a:ext cx="1223963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для IPhone, смайлики, думаю вопросы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863" y="1455218"/>
            <a:ext cx="1083266" cy="1083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956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6979" y="436728"/>
            <a:ext cx="10616821" cy="5740235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0070C0"/>
                </a:solidFill>
              </a:rPr>
              <a:t>Эти электрокинетические явления имеют некоторые особенности по отношению к </a:t>
            </a:r>
            <a:r>
              <a:rPr lang="ru-RU" sz="3200" dirty="0" err="1" smtClean="0">
                <a:solidFill>
                  <a:srgbClr val="0070C0"/>
                </a:solidFill>
              </a:rPr>
              <a:t>наночастицам</a:t>
            </a:r>
            <a:endParaRPr lang="ru-RU" sz="3200" dirty="0"/>
          </a:p>
          <a:p>
            <a:r>
              <a:rPr lang="ru-RU" sz="3200" dirty="0" smtClean="0"/>
              <a:t>соразмерность </a:t>
            </a:r>
            <a:r>
              <a:rPr lang="ru-RU" sz="3200" dirty="0"/>
              <a:t>диаметра </a:t>
            </a:r>
            <a:r>
              <a:rPr lang="ru-RU" sz="3200" dirty="0" err="1"/>
              <a:t>наночастицы</a:t>
            </a:r>
            <a:r>
              <a:rPr lang="ru-RU" sz="3200" dirty="0"/>
              <a:t> с размерами двойного электрического слоя (ДЭС),</a:t>
            </a:r>
          </a:p>
          <a:p>
            <a:r>
              <a:rPr lang="ru-RU" sz="3200" dirty="0"/>
              <a:t> </a:t>
            </a:r>
            <a:r>
              <a:rPr lang="ru-RU" sz="3200" dirty="0" err="1" smtClean="0"/>
              <a:t>электроосмос</a:t>
            </a:r>
            <a:r>
              <a:rPr lang="ru-RU" sz="3200" dirty="0" smtClean="0"/>
              <a:t> </a:t>
            </a:r>
            <a:r>
              <a:rPr lang="ru-RU" sz="3200" dirty="0"/>
              <a:t>в </a:t>
            </a:r>
            <a:r>
              <a:rPr lang="ru-RU" sz="3200" dirty="0" err="1"/>
              <a:t>наноразмерных</a:t>
            </a:r>
            <a:r>
              <a:rPr lang="ru-RU" sz="3200" dirty="0"/>
              <a:t> капиллярах,</a:t>
            </a:r>
          </a:p>
          <a:p>
            <a:r>
              <a:rPr lang="ru-RU" sz="3200" dirty="0" smtClean="0"/>
              <a:t>возможность </a:t>
            </a:r>
            <a:r>
              <a:rPr lang="ru-RU" sz="3200" dirty="0"/>
              <a:t>разделения смеси </a:t>
            </a:r>
            <a:r>
              <a:rPr lang="ru-RU" sz="3200" dirty="0" err="1"/>
              <a:t>наночастиц</a:t>
            </a:r>
            <a:r>
              <a:rPr lang="ru-RU" sz="3200" dirty="0"/>
              <a:t>.</a:t>
            </a:r>
            <a:endParaRPr lang="sma-NO" sz="3200" dirty="0"/>
          </a:p>
        </p:txBody>
      </p:sp>
    </p:spTree>
    <p:extLst>
      <p:ext uri="{BB962C8B-B14F-4D97-AF65-F5344CB8AC3E}">
        <p14:creationId xmlns:p14="http://schemas.microsoft.com/office/powerpoint/2010/main" val="266247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3331" y="750627"/>
            <a:ext cx="10630469" cy="5426336"/>
          </a:xfrm>
        </p:spPr>
        <p:txBody>
          <a:bodyPr/>
          <a:lstStyle/>
          <a:p>
            <a:r>
              <a:rPr lang="ru-RU" dirty="0"/>
              <a:t>Толщина адсорбционного слоя δ определяется размером ионов, которые намного меньше размеров </a:t>
            </a:r>
            <a:r>
              <a:rPr lang="ru-RU" dirty="0" err="1"/>
              <a:t>наночастиц</a:t>
            </a:r>
            <a:r>
              <a:rPr lang="ru-RU" dirty="0"/>
              <a:t>.</a:t>
            </a:r>
          </a:p>
          <a:p>
            <a:r>
              <a:rPr lang="ru-RU" dirty="0"/>
              <a:t>Толщина диффузионного слоя λ в десятки раз больше адсорбционного слоя и близка к размерам </a:t>
            </a:r>
            <a:r>
              <a:rPr lang="ru-RU" dirty="0" err="1"/>
              <a:t>наночастиц</a:t>
            </a:r>
            <a:r>
              <a:rPr lang="ru-RU" dirty="0"/>
              <a:t>. Такие условия влияют на электрофорез </a:t>
            </a:r>
            <a:r>
              <a:rPr lang="ru-RU" dirty="0" err="1"/>
              <a:t>наночастиц</a:t>
            </a:r>
            <a:r>
              <a:rPr lang="ru-RU" dirty="0"/>
              <a:t>.</a:t>
            </a:r>
            <a:endParaRPr lang="en-GB" dirty="0" smtClean="0"/>
          </a:p>
          <a:p>
            <a:endParaRPr lang="sma-NO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849" y="2866030"/>
            <a:ext cx="6441742" cy="39919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201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68740" y="573206"/>
                <a:ext cx="10685060" cy="5603757"/>
              </a:xfrm>
            </p:spPr>
            <p:txBody>
              <a:bodyPr>
                <a:normAutofit/>
              </a:bodyPr>
              <a:lstStyle/>
              <a:p>
                <a:r>
                  <a:rPr lang="ru-RU" sz="3200" dirty="0" smtClean="0"/>
                  <a:t>Электрофоретическая </a:t>
                </a:r>
                <a:r>
                  <a:rPr lang="ru-RU" sz="3200" dirty="0"/>
                  <a:t>подвижность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ma-NO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ru-RU" sz="3200" dirty="0" smtClean="0"/>
                  <a:t> </a:t>
                </a:r>
                <a:r>
                  <a:rPr lang="ru-RU" sz="3200" dirty="0"/>
                  <a:t>равна скорости электрофореза ν, которая рассчитывается на единицу внешнего электрического поля E:</a:t>
                </a:r>
                <a:endParaRPr lang="sma-NO" sz="3200" dirty="0"/>
              </a:p>
              <a:p>
                <a:r>
                  <a:rPr lang="en-GB" dirty="0"/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ma-NO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</m:sSub>
                    <m:r>
                      <a:rPr lang="en-GB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ma-NO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𝜈</m:t>
                        </m:r>
                      </m:num>
                      <m:den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𝐸</m:t>
                        </m:r>
                      </m:den>
                    </m:f>
                  </m:oMath>
                </a14:m>
                <a:r>
                  <a:rPr lang="en-GB" sz="3200" dirty="0"/>
                  <a:t>	</a:t>
                </a:r>
                <a:r>
                  <a:rPr lang="en-GB" dirty="0"/>
                  <a:t>				</a:t>
                </a:r>
                <a:r>
                  <a:rPr lang="en-GB" dirty="0" smtClean="0"/>
                  <a:t>(</a:t>
                </a:r>
                <a:r>
                  <a:rPr lang="en-GB" dirty="0"/>
                  <a:t>1</a:t>
                </a:r>
                <a:r>
                  <a:rPr lang="en-GB" dirty="0" smtClean="0"/>
                  <a:t>)</a:t>
                </a:r>
                <a:endParaRPr lang="sma-NO" dirty="0"/>
              </a:p>
              <a:p>
                <a:r>
                  <a:rPr lang="ru-RU" sz="3200" dirty="0"/>
                  <a:t>В свою очередь, электрофоретическая подвижность </a:t>
                </a:r>
                <a:r>
                  <a:rPr lang="ru-RU" sz="3200" dirty="0" smtClean="0"/>
                  <a:t>равна</a:t>
                </a:r>
                <a:r>
                  <a:rPr lang="en-GB" sz="3200" dirty="0" smtClean="0"/>
                  <a:t>: </a:t>
                </a:r>
                <a:endParaRPr lang="sma-NO" sz="32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ma-NO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</m:sSub>
                    <m:r>
                      <a:rPr lang="en-GB" sz="3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600" i="1">
                        <a:latin typeface="Cambria Math" panose="02040503050406030204" pitchFamily="18" charset="0"/>
                      </a:rPr>
                      <m:t>𝜀</m:t>
                    </m:r>
                    <m:r>
                      <a:rPr lang="en-GB" sz="3600" i="1">
                        <a:latin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sma-NO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f>
                      <m:fPr>
                        <m:ctrlPr>
                          <a:rPr lang="sma-NO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𝜁</m:t>
                        </m:r>
                      </m:num>
                      <m:den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𝜂</m:t>
                        </m:r>
                      </m:den>
                    </m:f>
                  </m:oMath>
                </a14:m>
                <a:r>
                  <a:rPr lang="en-GB" sz="3600" dirty="0"/>
                  <a:t>,</a:t>
                </a:r>
                <a:r>
                  <a:rPr lang="en-GB" dirty="0"/>
                  <a:t>					</a:t>
                </a:r>
                <a:r>
                  <a:rPr lang="en-GB" dirty="0" smtClean="0"/>
                  <a:t>(</a:t>
                </a:r>
                <a:r>
                  <a:rPr lang="en-GB" dirty="0"/>
                  <a:t>2</a:t>
                </a:r>
                <a:r>
                  <a:rPr lang="en-GB" dirty="0" smtClean="0"/>
                  <a:t>)</a:t>
                </a:r>
                <a:endParaRPr lang="sma-NO" dirty="0"/>
              </a:p>
              <a:p>
                <a:r>
                  <a:rPr lang="en-GB" dirty="0"/>
                  <a:t> </a:t>
                </a:r>
                <a:r>
                  <a:rPr lang="ru-RU" sz="3200" dirty="0"/>
                  <a:t>где ε - относительная диэлектрическая проницаемость среды; ζ - электрокинетический или </a:t>
                </a:r>
                <a:r>
                  <a:rPr lang="ru-RU" sz="3200" dirty="0" err="1"/>
                  <a:t>дзета</a:t>
                </a:r>
                <a:r>
                  <a:rPr lang="ru-RU" sz="3200" dirty="0"/>
                  <a:t>-потенциал, а η - вязкость дисперсионной среды.</a:t>
                </a:r>
                <a:endParaRPr lang="sma-NO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8740" y="573206"/>
                <a:ext cx="10685060" cy="5603757"/>
              </a:xfrm>
              <a:blipFill rotWithShape="0">
                <a:blip r:embed="rId2"/>
                <a:stretch>
                  <a:fillRect l="-1312" t="-2176" r="-2111"/>
                </a:stretch>
              </a:blipFill>
            </p:spPr>
            <p:txBody>
              <a:bodyPr/>
              <a:lstStyle/>
              <a:p>
                <a:r>
                  <a:rPr lang="sma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944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72986" y="859808"/>
            <a:ext cx="4144911" cy="360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282892" y="4220912"/>
            <a:ext cx="89256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1 - слой потенциалопределяющих ионов, 2 -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противоионы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адсорбционного слоя, 3 -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противоионы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диффузионного слоя: δ, λ - толщина адсорбционного и диффузного слоев; φ - поверхностный потенциал; ζ - электрокинетический потенциал (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дзета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-потенциал)</a:t>
            </a:r>
            <a:endParaRPr lang="sma-NO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51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8740" y="545910"/>
            <a:ext cx="10685060" cy="5631053"/>
          </a:xfrm>
        </p:spPr>
        <p:txBody>
          <a:bodyPr/>
          <a:lstStyle/>
          <a:p>
            <a:r>
              <a:rPr lang="ru-RU" dirty="0"/>
              <a:t>Особенности электрофореза </a:t>
            </a:r>
            <a:r>
              <a:rPr lang="ru-RU" dirty="0" err="1"/>
              <a:t>наноразмерных</a:t>
            </a:r>
            <a:r>
              <a:rPr lang="ru-RU" dirty="0"/>
              <a:t> объектов определяются зависимостью электрофореза от размера </a:t>
            </a:r>
            <a:r>
              <a:rPr lang="ru-RU" dirty="0" err="1"/>
              <a:t>наночастиц</a:t>
            </a:r>
            <a:r>
              <a:rPr lang="ru-RU" dirty="0"/>
              <a:t>. Зависимость электрокинетического потенциала алмаза от размера частицы представлена в таблице 1.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sma-NO" dirty="0"/>
          </a:p>
          <a:p>
            <a:r>
              <a:rPr lang="en-GB" dirty="0"/>
              <a:t> </a:t>
            </a:r>
            <a:endParaRPr lang="sma-NO" dirty="0"/>
          </a:p>
          <a:p>
            <a:endParaRPr lang="sma-NO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473081"/>
              </p:ext>
            </p:extLst>
          </p:nvPr>
        </p:nvGraphicFramePr>
        <p:xfrm>
          <a:off x="450375" y="2264156"/>
          <a:ext cx="10567295" cy="2194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10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03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832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30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effectLst/>
                        </a:rPr>
                        <a:t>Размер частиц</a:t>
                      </a:r>
                      <a:r>
                        <a:rPr lang="en-GB" sz="3600" dirty="0" smtClean="0">
                          <a:effectLst/>
                        </a:rPr>
                        <a:t>, </a:t>
                      </a:r>
                      <a:r>
                        <a:rPr lang="en-GB" sz="3600" dirty="0">
                          <a:effectLst/>
                        </a:rPr>
                        <a:t>nm</a:t>
                      </a:r>
                      <a:endParaRPr lang="sma-NO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600" dirty="0">
                          <a:effectLst/>
                        </a:rPr>
                        <a:t>130</a:t>
                      </a:r>
                      <a:endParaRPr lang="sma-NO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600" dirty="0">
                          <a:effectLst/>
                        </a:rPr>
                        <a:t>8</a:t>
                      </a:r>
                      <a:endParaRPr lang="sma-NO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46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600" dirty="0">
                          <a:effectLst/>
                        </a:rPr>
                        <a:t>ζ </a:t>
                      </a:r>
                      <a:r>
                        <a:rPr lang="en-GB" sz="3600" dirty="0" smtClean="0">
                          <a:effectLst/>
                        </a:rPr>
                        <a:t>–</a:t>
                      </a:r>
                      <a:r>
                        <a:rPr lang="ru-RU" sz="3600" dirty="0" smtClean="0">
                          <a:effectLst/>
                        </a:rPr>
                        <a:t>потенциал</a:t>
                      </a:r>
                      <a:r>
                        <a:rPr lang="en-GB" sz="3600" dirty="0" smtClean="0">
                          <a:effectLst/>
                        </a:rPr>
                        <a:t>, </a:t>
                      </a:r>
                      <a:r>
                        <a:rPr lang="en-GB" sz="3600" dirty="0">
                          <a:effectLst/>
                        </a:rPr>
                        <a:t>mV</a:t>
                      </a:r>
                      <a:endParaRPr lang="sma-NO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600">
                          <a:effectLst/>
                        </a:rPr>
                        <a:t>-6,5</a:t>
                      </a:r>
                      <a:endParaRPr lang="sma-NO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600" dirty="0">
                          <a:effectLst/>
                        </a:rPr>
                        <a:t>-78,6</a:t>
                      </a:r>
                      <a:endParaRPr lang="sma-NO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50375" y="4589398"/>
            <a:ext cx="1035865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при уменьшении размера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наночастиц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наблюдается существенный рост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дзета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-потенциала, связанный с увеличением удельной поверхности. Рост ζ-потенциала означает увеличение скорости электрофореза.</a:t>
            </a:r>
            <a:endParaRPr lang="sma-NO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93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0501" y="423082"/>
            <a:ext cx="10753299" cy="5753882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0070C0"/>
                </a:solidFill>
              </a:rPr>
              <a:t>Электрофорез </a:t>
            </a:r>
            <a:r>
              <a:rPr lang="ru-RU" sz="3200" dirty="0" err="1">
                <a:solidFill>
                  <a:srgbClr val="0070C0"/>
                </a:solidFill>
              </a:rPr>
              <a:t>нанотрубок</a:t>
            </a:r>
            <a:r>
              <a:rPr lang="ru-RU" sz="3200" dirty="0">
                <a:solidFill>
                  <a:srgbClr val="0070C0"/>
                </a:solidFill>
              </a:rPr>
              <a:t> можно использовать</a:t>
            </a:r>
            <a:r>
              <a:rPr lang="ru-RU" sz="3200" dirty="0"/>
              <a:t>:</a:t>
            </a:r>
          </a:p>
          <a:p>
            <a:r>
              <a:rPr lang="ru-RU" sz="3200" dirty="0"/>
              <a:t>при сборке </a:t>
            </a:r>
            <a:r>
              <a:rPr lang="ru-RU" sz="3200" dirty="0" err="1"/>
              <a:t>наночастиц</a:t>
            </a:r>
            <a:r>
              <a:rPr lang="ru-RU" sz="3200" dirty="0"/>
              <a:t> на поверхности различных объектов;</a:t>
            </a:r>
          </a:p>
          <a:p>
            <a:r>
              <a:rPr lang="ru-RU" sz="3200" dirty="0"/>
              <a:t>для их разделения по геометрическим свойствам (длинам);</a:t>
            </a:r>
          </a:p>
          <a:p>
            <a:r>
              <a:rPr lang="ru-RU" sz="3200" dirty="0"/>
              <a:t>для их разделения по электрическим свойствам (при постоянной разности потенциалов внешнего электрического поля </a:t>
            </a:r>
            <a:r>
              <a:rPr lang="ru-RU" sz="3200" dirty="0" err="1"/>
              <a:t>нанотрубки</a:t>
            </a:r>
            <a:r>
              <a:rPr lang="ru-RU" sz="3200" dirty="0"/>
              <a:t> ориентируются по линиям напряженности электрического поля).</a:t>
            </a:r>
            <a:endParaRPr lang="sma-NO" sz="3200" dirty="0"/>
          </a:p>
        </p:txBody>
      </p:sp>
    </p:spTree>
    <p:extLst>
      <p:ext uri="{BB962C8B-B14F-4D97-AF65-F5344CB8AC3E}">
        <p14:creationId xmlns:p14="http://schemas.microsoft.com/office/powerpoint/2010/main" val="388588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53750" y="484082"/>
            <a:ext cx="5240540" cy="3913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693560" y="0"/>
            <a:ext cx="90323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Электроосмос</a:t>
            </a:r>
            <a:r>
              <a:rPr lang="ru-RU" sz="3600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3600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наноразмерном</a:t>
            </a:r>
            <a:r>
              <a:rPr lang="ru-RU" sz="3600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i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капилляре</a:t>
            </a:r>
            <a:endParaRPr lang="sma-NO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39540" y="4303455"/>
            <a:ext cx="1151871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случае r / λ &lt;&lt; 1 EDL перекрывает </a:t>
            </a:r>
            <a:r>
              <a:rPr lang="ru-RU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наноразмер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капилляра, и внутренняя структура существенно изменяется. Для макросистем такой закономерности не наблюдается. В случае, когда r / λ &gt;&gt; 1, двойной электрический слой закреплен на стенках капилляров.</a:t>
            </a:r>
            <a:endParaRPr lang="sma-NO" sz="3200" dirty="0"/>
          </a:p>
        </p:txBody>
      </p:sp>
    </p:spTree>
    <p:extLst>
      <p:ext uri="{BB962C8B-B14F-4D97-AF65-F5344CB8AC3E}">
        <p14:creationId xmlns:p14="http://schemas.microsoft.com/office/powerpoint/2010/main" val="137623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791570" y="627797"/>
                <a:ext cx="10562230" cy="5549166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ru-RU" sz="4500" dirty="0" smtClean="0"/>
                  <a:t>При </a:t>
                </a:r>
                <a:r>
                  <a:rPr lang="ru-RU" sz="4500" dirty="0"/>
                  <a:t>достаточно малой толщине диффузионного слоя по сравнению с радиусом </a:t>
                </a:r>
                <a:r>
                  <a:rPr lang="ru-RU" sz="4500" dirty="0" err="1"/>
                  <a:t>нанокапилляра</a:t>
                </a:r>
                <a:r>
                  <a:rPr lang="ru-RU" sz="4500" dirty="0"/>
                  <a:t> при r / λ &gt;&gt; 1 линейная скорость </a:t>
                </a:r>
                <a:r>
                  <a:rPr lang="ru-RU" sz="4500" dirty="0" err="1"/>
                  <a:t>электроосмоса</a:t>
                </a:r>
                <a:r>
                  <a:rPr lang="ru-RU" sz="45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ma-NO" sz="45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45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GB" sz="4500" i="1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ru-RU" sz="4500" dirty="0" smtClean="0"/>
                  <a:t> </a:t>
                </a:r>
                <a:r>
                  <a:rPr lang="ru-RU" sz="4500" dirty="0"/>
                  <a:t>составляет:</a:t>
                </a:r>
                <a:endParaRPr lang="sma-NO" sz="4500" dirty="0"/>
              </a:p>
              <a:p>
                <a:pPr marL="0" indent="0">
                  <a:buNone/>
                </a:pPr>
                <a:endParaRPr lang="sma-NO" sz="45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ma-NO" sz="4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46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GB" sz="4600" i="1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en-GB" sz="4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ma-NO" sz="4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ma-NO" sz="4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6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GB" sz="4600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  <m:sSub>
                          <m:sSubPr>
                            <m:ctrlPr>
                              <a:rPr lang="sma-NO" sz="4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4600" i="1">
                                <a:latin typeface="Cambria Math" panose="02040503050406030204" pitchFamily="18" charset="0"/>
                              </a:rPr>
                              <m:t>·</m:t>
                            </m:r>
                            <m:r>
                              <a:rPr lang="en-GB" sz="46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GB" sz="4600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  <m:r>
                          <a:rPr lang="en-GB" sz="4600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GB" sz="4600" i="1">
                            <a:latin typeface="Cambria Math" panose="02040503050406030204" pitchFamily="18" charset="0"/>
                          </a:rPr>
                          <m:t>𝐿</m:t>
                        </m:r>
                      </m:den>
                    </m:f>
                  </m:oMath>
                </a14:m>
                <a:r>
                  <a:rPr lang="en-GB" sz="4600" dirty="0"/>
                  <a:t>	</a:t>
                </a:r>
                <a:r>
                  <a:rPr lang="en-GB" dirty="0"/>
                  <a:t>			</a:t>
                </a:r>
                <a:r>
                  <a:rPr lang="en-GB" sz="4500" dirty="0" smtClean="0"/>
                  <a:t>(</a:t>
                </a:r>
                <a:r>
                  <a:rPr lang="en-GB" sz="4500" dirty="0" smtClean="0"/>
                  <a:t>3)</a:t>
                </a:r>
                <a:endParaRPr lang="sma-NO" sz="4500" dirty="0"/>
              </a:p>
              <a:p>
                <a:pPr marL="0" indent="0">
                  <a:buNone/>
                </a:pPr>
                <a:endParaRPr lang="sma-NO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ma-NO" sz="4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46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GB" sz="4600" i="1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en-GB" sz="4600" i="1">
                        <a:latin typeface="Cambria Math" panose="02040503050406030204" pitchFamily="18" charset="0"/>
                      </a:rPr>
                      <m:t>=ɛ·</m:t>
                    </m:r>
                    <m:sSub>
                      <m:sSubPr>
                        <m:ctrlPr>
                          <a:rPr lang="sma-NO" sz="4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4600" i="1">
                            <a:latin typeface="Cambria Math" panose="02040503050406030204" pitchFamily="18" charset="0"/>
                          </a:rPr>
                          <m:t>ɛ</m:t>
                        </m:r>
                      </m:e>
                      <m:sub>
                        <m:r>
                          <a:rPr lang="en-GB" sz="46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f>
                      <m:fPr>
                        <m:ctrlPr>
                          <a:rPr lang="sma-NO" sz="4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600" i="1">
                            <a:latin typeface="Cambria Math" panose="02040503050406030204" pitchFamily="18" charset="0"/>
                          </a:rPr>
                          <m:t>𝜁</m:t>
                        </m:r>
                      </m:num>
                      <m:den>
                        <m:r>
                          <a:rPr lang="en-GB" sz="4600" i="1">
                            <a:latin typeface="Cambria Math" panose="02040503050406030204" pitchFamily="18" charset="0"/>
                          </a:rPr>
                          <m:t>𝜂</m:t>
                        </m:r>
                      </m:den>
                    </m:f>
                  </m:oMath>
                </a14:m>
                <a:r>
                  <a:rPr lang="en-GB" sz="4600" dirty="0"/>
                  <a:t> , 	</a:t>
                </a:r>
                <a:r>
                  <a:rPr lang="en-GB" dirty="0"/>
                  <a:t>			</a:t>
                </a:r>
                <a:r>
                  <a:rPr lang="en-GB" sz="4500" dirty="0"/>
                  <a:t>(</a:t>
                </a:r>
                <a:r>
                  <a:rPr lang="en-GB" sz="4500" dirty="0" smtClean="0"/>
                  <a:t>4)</a:t>
                </a:r>
                <a:endParaRPr lang="sma-NO" sz="4500" dirty="0"/>
              </a:p>
              <a:p>
                <a:pPr marL="0" indent="0">
                  <a:buNone/>
                </a:pPr>
                <a:endParaRPr lang="ru-RU" sz="4100" dirty="0"/>
              </a:p>
              <a:p>
                <a:r>
                  <a:rPr lang="ru-RU" sz="4100" dirty="0"/>
                  <a:t>где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ma-NO" sz="4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41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GB" sz="4100" i="1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ru-RU" sz="4100" dirty="0" smtClean="0"/>
                  <a:t> </a:t>
                </a:r>
                <a:r>
                  <a:rPr lang="ru-RU" sz="4100" dirty="0"/>
                  <a:t>- коэффициент электроосмотической проводимости для одиночного капилляра,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ma-NO" sz="41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1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41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4100" dirty="0"/>
                  <a:t>/V·s;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ma-NO" sz="4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41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GB" sz="4100" i="1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en-GB" sz="4100" i="1" dirty="0"/>
                  <a:t>/L</a:t>
                </a:r>
                <a:r>
                  <a:rPr lang="en-GB" sz="4100" dirty="0"/>
                  <a:t> </a:t>
                </a:r>
                <a:r>
                  <a:rPr lang="ru-RU" sz="4100" dirty="0"/>
                  <a:t>- разность потенциалов между концами электрода; ɛ - относительная диэлектрическая проницаемость;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ma-NO" sz="4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4100" i="1">
                            <a:latin typeface="Cambria Math" panose="02040503050406030204" pitchFamily="18" charset="0"/>
                          </a:rPr>
                          <m:t>ɛ</m:t>
                        </m:r>
                      </m:e>
                      <m:sub>
                        <m:r>
                          <a:rPr lang="en-GB" sz="41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ru-RU" sz="4100" dirty="0" smtClean="0"/>
                  <a:t> </a:t>
                </a:r>
                <a:r>
                  <a:rPr lang="ru-RU" sz="4100" dirty="0"/>
                  <a:t>- электрическая постоянная.</a:t>
                </a:r>
                <a:endParaRPr lang="sma-NO" sz="4100" dirty="0"/>
              </a:p>
              <a:p>
                <a:pPr marL="0" indent="0">
                  <a:buNone/>
                </a:pPr>
                <a:r>
                  <a:rPr lang="ru-RU" sz="4100" dirty="0" smtClean="0"/>
                  <a:t>Если </a:t>
                </a:r>
                <a:r>
                  <a:rPr lang="ru-RU" sz="4100" dirty="0"/>
                  <a:t>вязкость воды принята равной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ma-NO" sz="41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1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4100" i="1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GB" sz="4100" dirty="0"/>
                  <a:t> </a:t>
                </a:r>
                <a:r>
                  <a:rPr lang="en-GB" sz="4100" dirty="0" err="1"/>
                  <a:t>Pa·s</a:t>
                </a:r>
                <a:r>
                  <a:rPr lang="en-GB" sz="4100" dirty="0"/>
                  <a:t> </a:t>
                </a:r>
                <a:r>
                  <a:rPr lang="ru-RU" sz="4100" dirty="0"/>
                  <a:t>и</a:t>
                </a:r>
                <a:r>
                  <a:rPr lang="en-GB" sz="4100" dirty="0"/>
                  <a:t> ζ=50 mV</a:t>
                </a:r>
                <a:r>
                  <a:rPr lang="ru-RU" sz="4100" dirty="0"/>
                  <a:t>, то коэффициент электроосмотической диэлектрической проницаемости </a:t>
                </a:r>
                <a:r>
                  <a:rPr lang="ru-RU" sz="4100" dirty="0" smtClean="0"/>
                  <a:t>будет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ma-NO" sz="4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41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GB" sz="4100" i="1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en-GB" sz="41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4100" dirty="0"/>
                  <a:t>3.5·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ma-NO" sz="41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1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4100" i="1">
                            <a:latin typeface="Cambria Math" panose="02040503050406030204" pitchFamily="18" charset="0"/>
                          </a:rPr>
                          <m:t>−8</m:t>
                        </m:r>
                      </m:sup>
                    </m:sSup>
                  </m:oMath>
                </a14:m>
                <a:r>
                  <a:rPr lang="en-GB" sz="41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ma-NO" sz="41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sz="4100" b="0" i="1" smtClean="0">
                            <a:latin typeface="Cambria Math" panose="02040503050406030204" pitchFamily="18" charset="0"/>
                          </a:rPr>
                          <m:t>м</m:t>
                        </m:r>
                      </m:e>
                      <m:sup>
                        <m:r>
                          <a:rPr lang="en-GB" sz="41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4100" dirty="0" smtClean="0"/>
                  <a:t>/</a:t>
                </a:r>
                <a:r>
                  <a:rPr lang="kk-KZ" sz="4100" dirty="0" smtClean="0"/>
                  <a:t>с</a:t>
                </a:r>
                <a:r>
                  <a:rPr lang="en-GB" sz="4100" dirty="0" smtClean="0"/>
                  <a:t>·</a:t>
                </a:r>
                <a:r>
                  <a:rPr lang="kk-KZ" sz="4100" dirty="0" smtClean="0"/>
                  <a:t>В</a:t>
                </a:r>
                <a:r>
                  <a:rPr lang="en-GB" sz="4100" dirty="0" smtClean="0"/>
                  <a:t>. </a:t>
                </a:r>
                <a:endParaRPr lang="ru-RU" sz="4100" dirty="0"/>
              </a:p>
              <a:p>
                <a:pPr marL="0" indent="0">
                  <a:buNone/>
                </a:pPr>
                <a:endParaRPr lang="sma-NO" sz="4100" dirty="0"/>
              </a:p>
              <a:p>
                <a:endParaRPr lang="sma-NO" sz="41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91570" y="627797"/>
                <a:ext cx="10562230" cy="5549166"/>
              </a:xfrm>
              <a:blipFill rotWithShape="0">
                <a:blip r:embed="rId2"/>
                <a:stretch>
                  <a:fillRect l="-1039" t="-3077" r="-635" b="-2637"/>
                </a:stretch>
              </a:blipFill>
            </p:spPr>
            <p:txBody>
              <a:bodyPr/>
              <a:lstStyle/>
              <a:p>
                <a:r>
                  <a:rPr lang="sma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41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397</Words>
  <Application>Microsoft Office PowerPoint</Application>
  <PresentationFormat>Широкоэкранный</PresentationFormat>
  <Paragraphs>63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Times New Roman</vt:lpstr>
      <vt:lpstr>Тема Office</vt:lpstr>
      <vt:lpstr>Уравнение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28</cp:revision>
  <dcterms:created xsi:type="dcterms:W3CDTF">2018-11-01T14:50:58Z</dcterms:created>
  <dcterms:modified xsi:type="dcterms:W3CDTF">2021-11-09T10:38:47Z</dcterms:modified>
</cp:coreProperties>
</file>